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2" r:id="rId5"/>
    <p:sldId id="263" r:id="rId6"/>
    <p:sldId id="259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D210-723B-B54F-8ABC-AC6E08AE033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83234-AFA1-7146-A6D1-9CDF5A636F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265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83234-AFA1-7146-A6D1-9CDF5A636F5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358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419CA-39F9-BC6D-3EB0-63331C4D4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9F9CFE-47E6-4F91-A131-A0F41116D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B44F1-09FB-A994-C417-A5EF218B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71E7-1A9D-90FF-E2B4-A28E8D040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36185-8E15-5B83-75C1-8A3CC4D7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417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3F4D3-959D-006E-93F5-09ABA597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91E889-7A37-D775-F0CE-1911CCA6F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1FF45-25FC-4C35-9935-06E25043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DD2AB-D8B1-6B10-92FE-590099CA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CF2EAB-310F-25BE-0708-031E8378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94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BA5E95-5C8C-47EF-C532-92BD16263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D74250-5B86-88F7-EDC5-E8A9BCDC9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57AC2-F349-D02B-8393-BAB4AE91C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47FEC-4A14-AC8C-49ED-2923452B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EBA9D-477E-3914-7B08-968A9C5A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313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1AD5B-6E78-2BD7-FB7A-E6CB6902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5545E-0E44-AF3D-424F-5DEC3FCAE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B6653-81D7-B2E9-06E6-906B9873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98D99-7CE5-7E65-AD56-214C02FB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73AC2-23D6-B11F-E6CF-520D2D78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159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DE282-F74A-877C-7784-463B2BFD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BE1D16-3D70-3FDE-7132-3065F6344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8D533-BA79-41A6-6D1E-FA6C4249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F5BD26-72E6-2A1F-122B-64EB594A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0CCAE-9594-2DFF-E3F4-4F681E99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886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D5568-35B0-227A-C407-594B28D9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D57C1-E10D-CEC4-B0EF-E50A1E6E7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52A252-032A-C5A6-BAE0-A01D9F50E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5A37B1-4BD7-4892-38F0-64EA7E37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51B892-61AB-5BC8-7E38-E628B3C7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C4CD68-DE24-04C7-B9BE-9B36F7F2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133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B4DCD-44AF-FB2E-60A0-FBB8D881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13854-291C-4E4E-B430-CAAD11BA0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420FB-416A-CB71-532B-28BA2469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CA58CE-3E8D-9E98-9B55-8920FAE99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065B7E-F063-49E6-1217-185B5C4FB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E5AE37-8A22-A7AF-BEC4-0CACA20B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CFB866-2514-62C1-CFD2-D841011B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84F676-75F4-EA09-EA72-2636CF25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1142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F10D4-F188-D33D-5AE4-5A40F358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381081-9134-1D40-FBB3-7D1F1486D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F1A991-48A9-4BFE-8565-CA3989EE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684433-3CFE-9E4A-48EE-2E4E1204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136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9809D8-F5FE-BCE9-6016-D42414DE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EF6E85-3EB4-0FE0-DFC7-7AA431379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1A3FA-E565-9563-3862-F741810C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87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2B24F-9CFB-33A4-9259-CA4F4B35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0BD8C-FE4F-4A29-B476-142AD1AEA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EEF139-E93A-9187-887A-971ADF7D7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64A10B-43E7-348E-BF5E-9948BF14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AFFF23-304B-E5F2-06E6-1F806FD3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40B9C-63B0-56BD-CA3A-481C048D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827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AF764-78C6-FBB4-8BE2-8874C468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D5013F-F2A5-55AA-B693-691D1002D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7C08C4-B18E-5C95-197C-7F2574941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29D2D-B0E3-071B-353B-AE9830DB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0E2ECC-E087-CBE3-E1C2-7A27CE4B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25297D-14A8-5864-B3A2-D20D85D1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191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E877B6-8DF4-010E-C703-34C50EE6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38785-E7A0-4834-E90D-835E7E98F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26DC4-0DDA-377F-09BD-816687E68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6B3F-6216-804E-994B-3A806036655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2754-5B26-0D04-28FD-EDD8D6612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5C3403-D774-83FE-82EC-531D11936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0D7A5-0E28-B14E-BBDD-9D448B0864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528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DCD58-2A4C-78FD-4E17-E3812FF2A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374659" cy="2387600"/>
          </a:xfrm>
        </p:spPr>
        <p:txBody>
          <a:bodyPr/>
          <a:lstStyle/>
          <a:p>
            <a:r>
              <a:rPr kumimoji="1" lang="ko-KR" altLang="en-US" dirty="0"/>
              <a:t>우주궤도역학 </a:t>
            </a:r>
            <a:r>
              <a:rPr kumimoji="1" lang="en-US" altLang="ko-KR" dirty="0"/>
              <a:t>Term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Project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3B28E5-DEA0-70C7-FE14-BDD599152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1892" y="4411362"/>
            <a:ext cx="2636108" cy="846438"/>
          </a:xfrm>
        </p:spPr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6011516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고창윤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0796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9F67F-D89F-1F01-60DF-7B0E4EC5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계산과정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F2BC1-3F60-BBE1-2E47-ADB8312D7F80}"/>
              </a:ext>
            </a:extLst>
          </p:cNvPr>
          <p:cNvSpPr txBox="1"/>
          <p:nvPr/>
        </p:nvSpPr>
        <p:spPr>
          <a:xfrm>
            <a:off x="838198" y="1303980"/>
            <a:ext cx="9276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Ground Track : PQW(</a:t>
            </a:r>
            <a:r>
              <a:rPr kumimoji="1" lang="en-US" altLang="ko-Kore-KR" sz="2400" dirty="0" err="1"/>
              <a:t>r,v</a:t>
            </a:r>
            <a:r>
              <a:rPr kumimoji="1" lang="en-US" altLang="ko-Kore-KR" sz="2400" dirty="0"/>
              <a:t>) </a:t>
            </a:r>
            <a:r>
              <a:rPr kumimoji="1" lang="en-US" altLang="ko-Kore-KR" sz="2400" dirty="0">
                <a:sym typeface="Wingdings" pitchFamily="2" charset="2"/>
              </a:rPr>
              <a:t> ECI(</a:t>
            </a:r>
            <a:r>
              <a:rPr kumimoji="1" lang="en-US" altLang="ko-Kore-KR" sz="2400" dirty="0" err="1">
                <a:sym typeface="Wingdings" pitchFamily="2" charset="2"/>
              </a:rPr>
              <a:t>r,v</a:t>
            </a:r>
            <a:r>
              <a:rPr kumimoji="1" lang="en-US" altLang="ko-Kore-KR" sz="2400" dirty="0">
                <a:sym typeface="Wingdings" pitchFamily="2" charset="2"/>
              </a:rPr>
              <a:t>)  ECEF(</a:t>
            </a:r>
            <a:r>
              <a:rPr kumimoji="1" lang="en-US" altLang="ko-Kore-KR" sz="2400" dirty="0" err="1">
                <a:sym typeface="Wingdings" pitchFamily="2" charset="2"/>
              </a:rPr>
              <a:t>r,v</a:t>
            </a:r>
            <a:r>
              <a:rPr kumimoji="1" lang="en-US" altLang="ko-Kore-KR" sz="2400" dirty="0">
                <a:sym typeface="Wingdings" pitchFamily="2" charset="2"/>
              </a:rPr>
              <a:t>)  Geodetic(</a:t>
            </a:r>
            <a:r>
              <a:rPr kumimoji="1" lang="en-US" altLang="ko-Kore-KR" sz="2400" dirty="0" err="1">
                <a:sym typeface="Wingdings" pitchFamily="2" charset="2"/>
              </a:rPr>
              <a:t>r,v</a:t>
            </a:r>
            <a:r>
              <a:rPr kumimoji="1" lang="en-US" altLang="ko-Kore-KR" sz="2400" dirty="0">
                <a:sym typeface="Wingdings" pitchFamily="2" charset="2"/>
              </a:rPr>
              <a:t>)</a:t>
            </a:r>
            <a:endParaRPr kumimoji="1" lang="ko-Kore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76B57-96AA-FCB9-5980-8B17470BC0D1}"/>
              </a:ext>
            </a:extLst>
          </p:cNvPr>
          <p:cNvSpPr txBox="1"/>
          <p:nvPr/>
        </p:nvSpPr>
        <p:spPr>
          <a:xfrm>
            <a:off x="838198" y="1765645"/>
            <a:ext cx="878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Sky View         : PQW(</a:t>
            </a:r>
            <a:r>
              <a:rPr kumimoji="1" lang="en-US" altLang="ko-Kore-KR" sz="2400" dirty="0" err="1"/>
              <a:t>r,v</a:t>
            </a:r>
            <a:r>
              <a:rPr kumimoji="1" lang="en-US" altLang="ko-Kore-KR" sz="2400" dirty="0"/>
              <a:t>)</a:t>
            </a:r>
            <a:r>
              <a:rPr kumimoji="1" lang="ko-KR" altLang="en-US" sz="2400" dirty="0"/>
              <a:t> </a:t>
            </a:r>
            <a:r>
              <a:rPr kumimoji="1" lang="en-US" altLang="ko-Kore-KR" sz="2400" dirty="0">
                <a:sym typeface="Wingdings" pitchFamily="2" charset="2"/>
              </a:rPr>
              <a:t> ECI(</a:t>
            </a:r>
            <a:r>
              <a:rPr kumimoji="1" lang="en-US" altLang="ko-Kore-KR" sz="2400" dirty="0" err="1">
                <a:sym typeface="Wingdings" pitchFamily="2" charset="2"/>
              </a:rPr>
              <a:t>r,v</a:t>
            </a:r>
            <a:r>
              <a:rPr kumimoji="1" lang="en-US" altLang="ko-Kore-KR" sz="2400" dirty="0">
                <a:sym typeface="Wingdings" pitchFamily="2" charset="2"/>
              </a:rPr>
              <a:t>)  ECEF(</a:t>
            </a:r>
            <a:r>
              <a:rPr kumimoji="1" lang="en-US" altLang="ko-Kore-KR" sz="2400" dirty="0" err="1">
                <a:sym typeface="Wingdings" pitchFamily="2" charset="2"/>
              </a:rPr>
              <a:t>r,v</a:t>
            </a:r>
            <a:r>
              <a:rPr kumimoji="1" lang="en-US" altLang="ko-Kore-KR" sz="2400" dirty="0">
                <a:sym typeface="Wingdings" pitchFamily="2" charset="2"/>
              </a:rPr>
              <a:t>)  ENU (</a:t>
            </a:r>
            <a:r>
              <a:rPr kumimoji="1" lang="en-US" altLang="ko-Kore-KR" sz="2400" dirty="0" err="1">
                <a:sym typeface="Wingdings" pitchFamily="2" charset="2"/>
              </a:rPr>
              <a:t>Az,El</a:t>
            </a:r>
            <a:r>
              <a:rPr kumimoji="1" lang="en-US" altLang="ko-Kore-KR" sz="2400" dirty="0">
                <a:sym typeface="Wingdings" pitchFamily="2" charset="2"/>
              </a:rPr>
              <a:t>)</a:t>
            </a:r>
            <a:endParaRPr kumimoji="1" lang="ko-Kore-KR" altLang="en-US" sz="2400"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518FD2-780C-D046-53A2-E33A7989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302267"/>
            <a:ext cx="8489610" cy="4555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DC70DD-37E8-1346-B553-60F673A3BAB7}"/>
              </a:ext>
            </a:extLst>
          </p:cNvPr>
          <p:cNvSpPr txBox="1"/>
          <p:nvPr/>
        </p:nvSpPr>
        <p:spPr>
          <a:xfrm>
            <a:off x="3376247" y="820917"/>
            <a:ext cx="648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 Day -&gt; 1440 Minuets </a:t>
            </a:r>
            <a:r>
              <a:rPr kumimoji="1" lang="en-US" altLang="ko-KR" dirty="0"/>
              <a:t>(for</a:t>
            </a:r>
            <a:r>
              <a:rPr kumimoji="1" lang="ko-KR" altLang="en-US" dirty="0"/>
              <a:t>문을 이용하여</a:t>
            </a:r>
            <a:r>
              <a:rPr kumimoji="1" lang="en-US" altLang="ko-KR" dirty="0"/>
              <a:t>1</a:t>
            </a:r>
            <a:r>
              <a:rPr kumimoji="1" lang="ko-KR" altLang="en-US" dirty="0"/>
              <a:t>분간격으로 계산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C2521-F156-3DF0-796C-E599CCD0B187}"/>
              </a:ext>
            </a:extLst>
          </p:cNvPr>
          <p:cNvSpPr txBox="1"/>
          <p:nvPr/>
        </p:nvSpPr>
        <p:spPr>
          <a:xfrm>
            <a:off x="7291527" y="2456291"/>
            <a:ext cx="364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사용한 함수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getnu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C94D5-9847-EDBF-41BD-A22693E69AF2}"/>
              </a:ext>
            </a:extLst>
          </p:cNvPr>
          <p:cNvSpPr txBox="1"/>
          <p:nvPr/>
        </p:nvSpPr>
        <p:spPr>
          <a:xfrm>
            <a:off x="8643893" y="2704500"/>
            <a:ext cx="3548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solveRanglePerifocalFrame</a:t>
            </a:r>
            <a:endParaRPr kumimoji="1" lang="en-US" altLang="ko-Kore-KR" dirty="0"/>
          </a:p>
          <a:p>
            <a:r>
              <a:rPr kumimoji="1" lang="en-US" altLang="ko-Kore-KR" dirty="0" err="1"/>
              <a:t>solveVelocityInPeriocalFrame</a:t>
            </a:r>
            <a:endParaRPr kumimoji="1" lang="en-US" altLang="ko-Kore-KR" dirty="0"/>
          </a:p>
          <a:p>
            <a:r>
              <a:rPr kumimoji="1" lang="en-US" altLang="ko-Kore-KR" dirty="0"/>
              <a:t>PQW2ECI</a:t>
            </a:r>
          </a:p>
          <a:p>
            <a:r>
              <a:rPr kumimoji="1" lang="en-US" altLang="ko-Kore-KR" dirty="0"/>
              <a:t>ECI2ECEF_DCM_Term2</a:t>
            </a:r>
          </a:p>
          <a:p>
            <a:r>
              <a:rPr kumimoji="1" lang="en-US" altLang="ko-Kore-KR" dirty="0"/>
              <a:t>Ecef2geodetic</a:t>
            </a:r>
          </a:p>
          <a:p>
            <a:r>
              <a:rPr kumimoji="1" lang="en-US" altLang="ko-Kore-KR" dirty="0"/>
              <a:t>Ecef2ecu</a:t>
            </a:r>
          </a:p>
          <a:p>
            <a:r>
              <a:rPr kumimoji="1" lang="en-US" altLang="ko-Kore-KR" dirty="0"/>
              <a:t>Elevation</a:t>
            </a:r>
          </a:p>
          <a:p>
            <a:r>
              <a:rPr kumimoji="1" lang="en-US" altLang="ko-Kore-KR" dirty="0"/>
              <a:t>azimuth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332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9F67F-D89F-1F01-60DF-7B0E4EC5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Ground Track</a:t>
            </a:r>
            <a:endParaRPr kumimoji="1" lang="ko-Kore-KR" altLang="en-US" dirty="0"/>
          </a:p>
        </p:txBody>
      </p: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0684721-41D0-27C9-1C57-6C47B1C46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87798"/>
            <a:ext cx="5068784" cy="4016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4C4B85-9816-1CBA-32C6-8E05ED488937}"/>
              </a:ext>
            </a:extLst>
          </p:cNvPr>
          <p:cNvSpPr txBox="1"/>
          <p:nvPr/>
        </p:nvSpPr>
        <p:spPr>
          <a:xfrm>
            <a:off x="1360322" y="1318466"/>
            <a:ext cx="48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MATLAB</a:t>
            </a:r>
            <a:r>
              <a:rPr kumimoji="1" lang="ko-KR" altLang="en-US" dirty="0"/>
              <a:t>을 통해 계산한 </a:t>
            </a:r>
            <a:r>
              <a:rPr kumimoji="1" lang="en-US" altLang="ko-Kore-KR" dirty="0"/>
              <a:t>GPS,QZSS,BDS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0" name="그림 9" descr="지도, 텍스트, 아틀라스, 세계이(가) 표시된 사진&#10;&#10;자동 생성된 설명">
            <a:extLst>
              <a:ext uri="{FF2B5EF4-FFF2-40B4-BE49-F238E27FC236}">
                <a16:creationId xmlns:a16="http://schemas.microsoft.com/office/drawing/2014/main" id="{9C776CD6-B683-C74E-FF8B-A1038E5BA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18" y="1687798"/>
            <a:ext cx="5652430" cy="4016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A23256-61BB-251B-AC31-31372E9B60F3}"/>
              </a:ext>
            </a:extLst>
          </p:cNvPr>
          <p:cNvSpPr txBox="1"/>
          <p:nvPr/>
        </p:nvSpPr>
        <p:spPr>
          <a:xfrm>
            <a:off x="7085541" y="1318466"/>
            <a:ext cx="48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Trimble GNSS Planning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GPS,QZSS,BDS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23702-585E-A1FA-1329-B898136EEEFD}"/>
              </a:ext>
            </a:extLst>
          </p:cNvPr>
          <p:cNvSpPr txBox="1"/>
          <p:nvPr/>
        </p:nvSpPr>
        <p:spPr>
          <a:xfrm>
            <a:off x="4660404" y="6123543"/>
            <a:ext cx="41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-&gt; </a:t>
            </a:r>
            <a:r>
              <a:rPr kumimoji="1" lang="ko-KR" altLang="en-US" dirty="0"/>
              <a:t>일치하는 것을 볼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A8431-202B-6EE2-1A5A-0000BEC15C67}"/>
              </a:ext>
            </a:extLst>
          </p:cNvPr>
          <p:cNvSpPr txBox="1"/>
          <p:nvPr/>
        </p:nvSpPr>
        <p:spPr>
          <a:xfrm>
            <a:off x="838199" y="5799982"/>
            <a:ext cx="4816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빨간색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GPS</a:t>
            </a:r>
          </a:p>
          <a:p>
            <a:r>
              <a:rPr kumimoji="1" lang="ko-KR" altLang="en-US" dirty="0"/>
              <a:t>녹색    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QZSS</a:t>
            </a:r>
          </a:p>
          <a:p>
            <a:r>
              <a:rPr kumimoji="1" lang="ko-KR" altLang="en-US" dirty="0"/>
              <a:t>파란색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BDS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5564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9F67F-D89F-1F01-60DF-7B0E4EC5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Sky Plot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C4B85-9816-1CBA-32C6-8E05ED488937}"/>
              </a:ext>
            </a:extLst>
          </p:cNvPr>
          <p:cNvSpPr txBox="1"/>
          <p:nvPr/>
        </p:nvSpPr>
        <p:spPr>
          <a:xfrm>
            <a:off x="1244093" y="1321356"/>
            <a:ext cx="48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MATLAB</a:t>
            </a:r>
            <a:r>
              <a:rPr kumimoji="1" lang="ko-KR" altLang="en-US" dirty="0"/>
              <a:t>을 통해 계산한 </a:t>
            </a:r>
            <a:r>
              <a:rPr kumimoji="1" lang="en-US" altLang="ko-Kore-KR" dirty="0"/>
              <a:t>GPS,QZSS,BDS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23256-61BB-251B-AC31-31372E9B60F3}"/>
              </a:ext>
            </a:extLst>
          </p:cNvPr>
          <p:cNvSpPr txBox="1"/>
          <p:nvPr/>
        </p:nvSpPr>
        <p:spPr>
          <a:xfrm>
            <a:off x="7438567" y="1321356"/>
            <a:ext cx="48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Trimble GNSS Planning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GPS,QZSS,BDS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4" name="그림 3" descr="도표, 원, 라인이(가) 표시된 사진&#10;&#10;자동 생성된 설명">
            <a:extLst>
              <a:ext uri="{FF2B5EF4-FFF2-40B4-BE49-F238E27FC236}">
                <a16:creationId xmlns:a16="http://schemas.microsoft.com/office/drawing/2014/main" id="{D51FE076-2B0A-CDE8-1847-FA8B82AC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045" y="1872496"/>
            <a:ext cx="5238763" cy="4581308"/>
          </a:xfrm>
          <a:prstGeom prst="rect">
            <a:avLst/>
          </a:prstGeom>
        </p:spPr>
      </p:pic>
      <p:pic>
        <p:nvPicPr>
          <p:cNvPr id="7" name="그림 6" descr="도표, 스크린샷, 원, 라인이(가) 표시된 사진&#10;&#10;자동 생성된 설명">
            <a:extLst>
              <a:ext uri="{FF2B5EF4-FFF2-40B4-BE49-F238E27FC236}">
                <a16:creationId xmlns:a16="http://schemas.microsoft.com/office/drawing/2014/main" id="{66333BE5-CCE3-4DA1-4F13-CC878070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3" y="1690688"/>
            <a:ext cx="3338689" cy="2684364"/>
          </a:xfrm>
          <a:prstGeom prst="rect">
            <a:avLst/>
          </a:prstGeom>
        </p:spPr>
      </p:pic>
      <p:pic>
        <p:nvPicPr>
          <p:cNvPr id="12" name="그림 11" descr="도표, 스크린샷, 원, 그래프이(가) 표시된 사진&#10;&#10;자동 생성된 설명">
            <a:extLst>
              <a:ext uri="{FF2B5EF4-FFF2-40B4-BE49-F238E27FC236}">
                <a16:creationId xmlns:a16="http://schemas.microsoft.com/office/drawing/2014/main" id="{41280596-B74D-D6A9-80B0-D3094809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592" y="1690688"/>
            <a:ext cx="3347165" cy="2684364"/>
          </a:xfrm>
          <a:prstGeom prst="rect">
            <a:avLst/>
          </a:prstGeom>
        </p:spPr>
      </p:pic>
      <p:pic>
        <p:nvPicPr>
          <p:cNvPr id="14" name="그림 13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53E4F648-E186-1495-8C3D-977E030AE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" y="4377910"/>
            <a:ext cx="2906449" cy="2480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79F677-3730-40E8-45D0-1F0BDF6992EE}"/>
              </a:ext>
            </a:extLst>
          </p:cNvPr>
          <p:cNvSpPr txBox="1"/>
          <p:nvPr/>
        </p:nvSpPr>
        <p:spPr>
          <a:xfrm>
            <a:off x="0" y="1687830"/>
            <a:ext cx="289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GPS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BACAB-D3B6-7540-FAB0-822241DDCB1A}"/>
              </a:ext>
            </a:extLst>
          </p:cNvPr>
          <p:cNvSpPr txBox="1"/>
          <p:nvPr/>
        </p:nvSpPr>
        <p:spPr>
          <a:xfrm>
            <a:off x="2939718" y="1687830"/>
            <a:ext cx="289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QZSS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A3906D-E3A3-E1F0-05D5-61A9F8E6E174}"/>
              </a:ext>
            </a:extLst>
          </p:cNvPr>
          <p:cNvSpPr txBox="1"/>
          <p:nvPr/>
        </p:nvSpPr>
        <p:spPr>
          <a:xfrm>
            <a:off x="-11322" y="4350674"/>
            <a:ext cx="289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BDS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F6109-B98B-5D0D-5B35-420D9DE50A70}"/>
              </a:ext>
            </a:extLst>
          </p:cNvPr>
          <p:cNvSpPr txBox="1"/>
          <p:nvPr/>
        </p:nvSpPr>
        <p:spPr>
          <a:xfrm>
            <a:off x="3670046" y="5248623"/>
            <a:ext cx="41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-&gt; </a:t>
            </a:r>
            <a:r>
              <a:rPr kumimoji="1" lang="ko-KR" altLang="en-US" dirty="0"/>
              <a:t>일치하는 것을 볼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1091D1-D390-25FA-F44F-42286AEB0E17}"/>
              </a:ext>
            </a:extLst>
          </p:cNvPr>
          <p:cNvSpPr txBox="1"/>
          <p:nvPr/>
        </p:nvSpPr>
        <p:spPr>
          <a:xfrm>
            <a:off x="9151436" y="6308209"/>
            <a:ext cx="31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BDS : cut off</a:t>
            </a:r>
            <a:r>
              <a:rPr kumimoji="1" lang="ko-KR" altLang="en-US" dirty="0"/>
              <a:t>로 인해 끊겨 있음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D9F305-D2AB-D9FB-1C11-8A96CB32C348}"/>
              </a:ext>
            </a:extLst>
          </p:cNvPr>
          <p:cNvSpPr txBox="1"/>
          <p:nvPr/>
        </p:nvSpPr>
        <p:spPr>
          <a:xfrm>
            <a:off x="6794986" y="5846544"/>
            <a:ext cx="2112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녹색</a:t>
            </a:r>
            <a:r>
              <a:rPr kumimoji="1" lang="ko-KR" altLang="en-US" dirty="0"/>
              <a:t>    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GPS</a:t>
            </a:r>
          </a:p>
          <a:p>
            <a:r>
              <a:rPr kumimoji="1" lang="ko-KR" altLang="en-US" dirty="0"/>
              <a:t>보라색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QZSS</a:t>
            </a:r>
          </a:p>
          <a:p>
            <a:r>
              <a:rPr kumimoji="1" lang="ko-KR" altLang="en-US" dirty="0"/>
              <a:t>노란색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BDS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141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19F67F-D89F-1F01-60DF-7B0E4EC5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ko-Kore-KR" sz="6600" dirty="0"/>
              <a:t>Satellite Orbit</a:t>
            </a:r>
            <a:endParaRPr kumimoji="1" lang="en-US" altLang="en-US" sz="66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스크린샷, 원, 우주, 행성이(가) 표시된 사진&#10;&#10;자동 생성된 설명">
            <a:extLst>
              <a:ext uri="{FF2B5EF4-FFF2-40B4-BE49-F238E27FC236}">
                <a16:creationId xmlns:a16="http://schemas.microsoft.com/office/drawing/2014/main" id="{93F26E55-DD9C-0616-AEA1-5F33FEC25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86" y="2378085"/>
            <a:ext cx="3758184" cy="2846824"/>
          </a:xfrm>
          <a:prstGeom prst="rect">
            <a:avLst/>
          </a:prstGeom>
        </p:spPr>
      </p:pic>
      <p:pic>
        <p:nvPicPr>
          <p:cNvPr id="12" name="그림 11" descr="스크린샷, 우주, 원, 대기권 밖이(가) 표시된 사진&#10;&#10;자동 생성된 설명">
            <a:extLst>
              <a:ext uri="{FF2B5EF4-FFF2-40B4-BE49-F238E27FC236}">
                <a16:creationId xmlns:a16="http://schemas.microsoft.com/office/drawing/2014/main" id="{56DAC279-5634-0578-8AA8-F1FF339A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32" y="2381493"/>
            <a:ext cx="3758184" cy="2799846"/>
          </a:xfrm>
          <a:prstGeom prst="rect">
            <a:avLst/>
          </a:prstGeom>
        </p:spPr>
      </p:pic>
      <p:pic>
        <p:nvPicPr>
          <p:cNvPr id="4" name="그림 3" descr="스크린샷, 원, 우주, 대기권 밖이(가) 표시된 사진&#10;&#10;자동 생성된 설명">
            <a:extLst>
              <a:ext uri="{FF2B5EF4-FFF2-40B4-BE49-F238E27FC236}">
                <a16:creationId xmlns:a16="http://schemas.microsoft.com/office/drawing/2014/main" id="{B7268215-1EBD-7831-7E0C-9FFA2D4BB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" y="2406272"/>
            <a:ext cx="3758184" cy="2790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3D7AB0-7E8B-7E8C-11B1-8C4194532B03}"/>
              </a:ext>
            </a:extLst>
          </p:cNvPr>
          <p:cNvSpPr txBox="1"/>
          <p:nvPr/>
        </p:nvSpPr>
        <p:spPr>
          <a:xfrm>
            <a:off x="638881" y="5548544"/>
            <a:ext cx="288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GPS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B0056-97BB-ED5E-3C47-9AB97A016A1F}"/>
              </a:ext>
            </a:extLst>
          </p:cNvPr>
          <p:cNvSpPr txBox="1"/>
          <p:nvPr/>
        </p:nvSpPr>
        <p:spPr>
          <a:xfrm>
            <a:off x="4650924" y="5548544"/>
            <a:ext cx="288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QZSS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3469A-09D3-2D66-F08D-C9DF122CCFD0}"/>
              </a:ext>
            </a:extLst>
          </p:cNvPr>
          <p:cNvSpPr txBox="1"/>
          <p:nvPr/>
        </p:nvSpPr>
        <p:spPr>
          <a:xfrm>
            <a:off x="8662967" y="5539667"/>
            <a:ext cx="288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BDS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1AC59-C883-D8E4-AC21-1BF0BF71A560}"/>
              </a:ext>
            </a:extLst>
          </p:cNvPr>
          <p:cNvSpPr txBox="1"/>
          <p:nvPr/>
        </p:nvSpPr>
        <p:spPr>
          <a:xfrm>
            <a:off x="229361" y="6085031"/>
            <a:ext cx="618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-&gt;Ground Station</a:t>
            </a:r>
            <a:r>
              <a:rPr kumimoji="1" lang="en-US" altLang="ko-KR" dirty="0"/>
              <a:t>(INCEON)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Ground Track</a:t>
            </a:r>
            <a:r>
              <a:rPr kumimoji="1" lang="ko-KR" altLang="en-US" dirty="0"/>
              <a:t> 도 확인 가능하다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710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9F67F-D89F-1F01-60DF-7B0E4EC5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27" y="301389"/>
            <a:ext cx="3142957" cy="1325563"/>
          </a:xfrm>
        </p:spPr>
        <p:txBody>
          <a:bodyPr/>
          <a:lstStyle/>
          <a:p>
            <a:r>
              <a:rPr kumimoji="1" lang="en-US" altLang="ko-Kore-KR" dirty="0"/>
              <a:t>E    Iteration</a:t>
            </a:r>
            <a:endParaRPr kumimoji="1" lang="ko-Kore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5C1F592-7BD8-AF2C-85E2-51A629EC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5" y="1485125"/>
            <a:ext cx="5029940" cy="3429000"/>
          </a:xfrm>
          <a:prstGeom prst="rect">
            <a:avLst/>
          </a:prstGeom>
        </p:spPr>
      </p:pic>
      <p:pic>
        <p:nvPicPr>
          <p:cNvPr id="11" name="그림 10" descr="폰트, 화이트, 텍스트, 그래픽이(가) 표시된 사진&#10;&#10;자동 생성된 설명">
            <a:extLst>
              <a:ext uri="{FF2B5EF4-FFF2-40B4-BE49-F238E27FC236}">
                <a16:creationId xmlns:a16="http://schemas.microsoft.com/office/drawing/2014/main" id="{F8C765A2-4D95-54EB-2603-0970D67D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69" y="4890570"/>
            <a:ext cx="2309488" cy="659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A7F39-0212-6D49-98DE-752E6C7DC44C}"/>
              </a:ext>
            </a:extLst>
          </p:cNvPr>
          <p:cNvSpPr txBox="1"/>
          <p:nvPr/>
        </p:nvSpPr>
        <p:spPr>
          <a:xfrm>
            <a:off x="488727" y="5534549"/>
            <a:ext cx="343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위</a:t>
            </a:r>
            <a:r>
              <a:rPr kumimoji="1" lang="ko-KR" altLang="en-US" dirty="0"/>
              <a:t> 식을 사용하여 </a:t>
            </a:r>
            <a:r>
              <a:rPr kumimoji="1" lang="en-US" altLang="ko-KR" dirty="0"/>
              <a:t>iteration </a:t>
            </a:r>
            <a:r>
              <a:rPr kumimoji="1" lang="ko-KR" altLang="en-US" dirty="0"/>
              <a:t>을 진행하였다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4" name="그림 1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FFB8330-70C2-EE9B-E30E-18A36C4D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917" y="1679872"/>
            <a:ext cx="3497487" cy="3376884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8745B829-0BC3-BBF0-BB03-1A643DCE0CFA}"/>
              </a:ext>
            </a:extLst>
          </p:cNvPr>
          <p:cNvSpPr txBox="1">
            <a:spLocks/>
          </p:cNvSpPr>
          <p:nvPr/>
        </p:nvSpPr>
        <p:spPr>
          <a:xfrm>
            <a:off x="4308181" y="301389"/>
            <a:ext cx="31429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dirty="0" err="1"/>
              <a:t>nav.mat</a:t>
            </a:r>
            <a:endParaRPr kumimoji="1" lang="ko-Kore-KR" altLang="en-US" dirty="0"/>
          </a:p>
        </p:txBody>
      </p:sp>
      <p:pic>
        <p:nvPicPr>
          <p:cNvPr id="17" name="그림 16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FF484EF8-6D54-B06B-4BA4-93A50AF2F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404" y="1831851"/>
            <a:ext cx="4133668" cy="3058719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C354B9B-DCDF-E7C5-2505-1BBDEFE06358}"/>
              </a:ext>
            </a:extLst>
          </p:cNvPr>
          <p:cNvSpPr txBox="1">
            <a:spLocks/>
          </p:cNvSpPr>
          <p:nvPr/>
        </p:nvSpPr>
        <p:spPr>
          <a:xfrm>
            <a:off x="8313779" y="0"/>
            <a:ext cx="3142957" cy="136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ko-Kore-KR" dirty="0"/>
          </a:p>
          <a:p>
            <a:pPr algn="ctr"/>
            <a:r>
              <a:rPr kumimoji="1" lang="en-US" altLang="ko-Kore-KR" dirty="0"/>
              <a:t>Plot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750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210</Words>
  <Application>Microsoft Macintosh PowerPoint</Application>
  <PresentationFormat>와이드스크린</PresentationFormat>
  <Paragraphs>44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우주궤도역학 Term Project 2</vt:lpstr>
      <vt:lpstr>계산과정</vt:lpstr>
      <vt:lpstr>Ground Track</vt:lpstr>
      <vt:lpstr>Sky Plot</vt:lpstr>
      <vt:lpstr>Satellite Orbit</vt:lpstr>
      <vt:lpstr>E    Iteration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우주궤도역학 Term Project 2</dc:title>
  <dc:creator>고창윤</dc:creator>
  <cp:lastModifiedBy>고창윤</cp:lastModifiedBy>
  <cp:revision>1</cp:revision>
  <dcterms:created xsi:type="dcterms:W3CDTF">2023-06-22T14:00:03Z</dcterms:created>
  <dcterms:modified xsi:type="dcterms:W3CDTF">2023-06-22T14:50:50Z</dcterms:modified>
</cp:coreProperties>
</file>